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Anca Coder" panose="020B0604020202020204" charset="-52"/>
      <p:regular r:id="rId29"/>
    </p:embeddedFont>
    <p:embeddedFont>
      <p:font typeface="Anca Coder Bold" panose="020B0604020202020204" charset="-52"/>
      <p:regular r:id="rId30"/>
    </p:embeddedFont>
    <p:embeddedFont>
      <p:font typeface="Evolventa" panose="020B0604020202020204" charset="0"/>
      <p:regular r:id="rId31"/>
    </p:embeddedFont>
    <p:embeddedFont>
      <p:font typeface="Evolventa Bold" panose="020B0604020202020204" charset="0"/>
      <p:regular r:id="rId32"/>
    </p:embeddedFont>
    <p:embeddedFont>
      <p:font typeface="HK Grotesk" panose="020B0604020202020204" charset="-52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32" d="100"/>
          <a:sy n="32" d="100"/>
        </p:scale>
        <p:origin x="1046" y="-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69C5-3CF3-9F20-FB79-BA379FCA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86745B-CADE-AB5F-20E5-0CC88FB5EB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39D90-E59E-8774-F622-5947E87CA1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08FBC9-02A8-2EF7-BA8A-EC1678FF2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2DCA20-6ECB-1DFE-1609-869E93396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9E52F-A0D8-8EA1-CBF7-6315D55FF1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3A744-7B1D-4830-5C54-544F81E6F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7710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Для розробки клієнтської частини ми обрали TypeScript та Next.js, </a:t>
            </a:r>
          </a:p>
          <a:p>
            <a:endParaRPr lang="en-US"/>
          </a:p>
          <a:p>
            <a:r>
              <a:rPr lang="en-US"/>
              <a:t> TanStack Query дозволяє ефективно управляти станом даних, </a:t>
            </a:r>
          </a:p>
          <a:p>
            <a:endParaRPr lang="en-US"/>
          </a:p>
          <a:p>
            <a:r>
              <a:rPr lang="en-US"/>
              <a:t>SignalR забезпечує можливість реального часу для інтерактивної взаємодії між користувачами.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hyperlink" Target="https://upload.wikimedia.org/wikipedia/commons/thumb/9/9a/Visual_Studio_Code_1.35_icon.svg/1200px-Visual_Studio_Code_1.35_icon.svg.png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5673327" y="8234527"/>
            <a:ext cx="1514332" cy="1023773"/>
          </a:xfrm>
          <a:custGeom>
            <a:avLst/>
            <a:gdLst/>
            <a:ahLst/>
            <a:cxnLst/>
            <a:rect l="l" t="t" r="r" b="b"/>
            <a:pathLst>
              <a:path w="1514332" h="1023773">
                <a:moveTo>
                  <a:pt x="0" y="0"/>
                </a:moveTo>
                <a:lnTo>
                  <a:pt x="1514332" y="0"/>
                </a:lnTo>
                <a:lnTo>
                  <a:pt x="1514332" y="1023773"/>
                </a:lnTo>
                <a:lnTo>
                  <a:pt x="0" y="102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TextBox 4"/>
          <p:cNvSpPr txBox="1"/>
          <p:nvPr/>
        </p:nvSpPr>
        <p:spPr>
          <a:xfrm>
            <a:off x="2614673" y="3050494"/>
            <a:ext cx="13058655" cy="261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Програмна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система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для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ведення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блогів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мандрівників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та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обміну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763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особистими</a:t>
            </a:r>
            <a:r>
              <a:rPr lang="en-US" sz="4763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</a:p>
          <a:p>
            <a:pPr algn="ctr">
              <a:lnSpc>
                <a:spcPts val="6470"/>
              </a:lnSpc>
            </a:pPr>
            <a:r>
              <a:rPr lang="en-US" sz="4621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історіями</a:t>
            </a:r>
            <a:r>
              <a:rPr lang="en-US" sz="4621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621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та</a:t>
            </a:r>
            <a:r>
              <a:rPr lang="en-US" sz="4621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  <a:r>
              <a:rPr lang="en-US" sz="4621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порадами</a:t>
            </a:r>
            <a:r>
              <a:rPr lang="en-US" sz="4621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. </a:t>
            </a:r>
            <a:r>
              <a:rPr lang="en-US" sz="4621" dirty="0" err="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Фронт-енд</a:t>
            </a:r>
            <a:r>
              <a:rPr lang="en-US" sz="4621" dirty="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12315991" y="150914"/>
            <a:ext cx="5700475" cy="1302966"/>
          </a:xfrm>
          <a:custGeom>
            <a:avLst/>
            <a:gdLst/>
            <a:ahLst/>
            <a:cxnLst/>
            <a:rect l="l" t="t" r="r" b="b"/>
            <a:pathLst>
              <a:path w="5700475" h="1302966">
                <a:moveTo>
                  <a:pt x="0" y="0"/>
                </a:moveTo>
                <a:lnTo>
                  <a:pt x="5700475" y="0"/>
                </a:lnTo>
                <a:lnTo>
                  <a:pt x="5700475" y="1302966"/>
                </a:lnTo>
                <a:lnTo>
                  <a:pt x="0" y="1302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556019" y="303876"/>
            <a:ext cx="5452570" cy="997041"/>
          </a:xfrm>
          <a:custGeom>
            <a:avLst/>
            <a:gdLst/>
            <a:ahLst/>
            <a:cxnLst/>
            <a:rect l="l" t="t" r="r" b="b"/>
            <a:pathLst>
              <a:path w="5452570" h="997041">
                <a:moveTo>
                  <a:pt x="0" y="0"/>
                </a:moveTo>
                <a:lnTo>
                  <a:pt x="5452571" y="0"/>
                </a:lnTo>
                <a:lnTo>
                  <a:pt x="5452571" y="997042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TextBox 8"/>
          <p:cNvSpPr txBox="1"/>
          <p:nvPr/>
        </p:nvSpPr>
        <p:spPr>
          <a:xfrm>
            <a:off x="1847240" y="7079185"/>
            <a:ext cx="4629760" cy="2292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Виконала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Бібік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І.М., ПЗПІ-21-3 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Керівник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 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ст.викл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.  </a:t>
            </a: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Олійник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О.В.</a:t>
            </a:r>
          </a:p>
          <a:p>
            <a:pPr algn="l">
              <a:lnSpc>
                <a:spcPts val="3621"/>
              </a:lnSpc>
            </a:pPr>
            <a:endParaRPr lang="en-US" sz="2586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2114" y="96015"/>
            <a:ext cx="10407186" cy="10094971"/>
          </a:xfrm>
          <a:custGeom>
            <a:avLst/>
            <a:gdLst/>
            <a:ahLst/>
            <a:cxnLst/>
            <a:rect l="l" t="t" r="r" b="b"/>
            <a:pathLst>
              <a:path w="10407186" h="10094971">
                <a:moveTo>
                  <a:pt x="0" y="0"/>
                </a:moveTo>
                <a:lnTo>
                  <a:pt x="10407186" y="0"/>
                </a:lnTo>
                <a:lnTo>
                  <a:pt x="10407186" y="10094970"/>
                </a:lnTo>
                <a:lnTo>
                  <a:pt x="0" y="1009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3361880" y="449505"/>
            <a:ext cx="7324494" cy="99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7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активності </a:t>
            </a:r>
          </a:p>
        </p:txBody>
      </p:sp>
      <p:sp>
        <p:nvSpPr>
          <p:cNvPr id="4" name="Freeform 4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610620" y="2613595"/>
            <a:ext cx="17066760" cy="5930699"/>
          </a:xfrm>
          <a:custGeom>
            <a:avLst/>
            <a:gdLst/>
            <a:ahLst/>
            <a:cxnLst/>
            <a:rect l="l" t="t" r="r" b="b"/>
            <a:pathLst>
              <a:path w="17066760" h="5930699">
                <a:moveTo>
                  <a:pt x="0" y="0"/>
                </a:moveTo>
                <a:lnTo>
                  <a:pt x="17066760" y="0"/>
                </a:lnTo>
                <a:lnTo>
                  <a:pt x="17066760" y="5930699"/>
                </a:lnTo>
                <a:lnTo>
                  <a:pt x="0" y="59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компонентів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3531386" y="1440105"/>
            <a:ext cx="11225227" cy="8503110"/>
          </a:xfrm>
          <a:custGeom>
            <a:avLst/>
            <a:gdLst/>
            <a:ahLst/>
            <a:cxnLst/>
            <a:rect l="l" t="t" r="r" b="b"/>
            <a:pathLst>
              <a:path w="11225227" h="8503110">
                <a:moveTo>
                  <a:pt x="0" y="0"/>
                </a:moveTo>
                <a:lnTo>
                  <a:pt x="11225228" y="0"/>
                </a:lnTo>
                <a:lnTo>
                  <a:pt x="11225228" y="8503110"/>
                </a:lnTo>
                <a:lnTo>
                  <a:pt x="0" y="8503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пакетів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873823" y="1867376"/>
            <a:ext cx="16540353" cy="8249501"/>
          </a:xfrm>
          <a:custGeom>
            <a:avLst/>
            <a:gdLst/>
            <a:ahLst/>
            <a:cxnLst/>
            <a:rect l="l" t="t" r="r" b="b"/>
            <a:pathLst>
              <a:path w="16540353" h="8249501">
                <a:moveTo>
                  <a:pt x="0" y="0"/>
                </a:moveTo>
                <a:lnTo>
                  <a:pt x="16540354" y="0"/>
                </a:lnTo>
                <a:lnTo>
                  <a:pt x="16540354" y="8249501"/>
                </a:lnTo>
                <a:lnTo>
                  <a:pt x="0" y="824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послідовності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1648332" y="3739509"/>
            <a:ext cx="1992753" cy="1992753"/>
          </a:xfrm>
          <a:custGeom>
            <a:avLst/>
            <a:gdLst/>
            <a:ahLst/>
            <a:cxnLst/>
            <a:rect l="l" t="t" r="r" b="b"/>
            <a:pathLst>
              <a:path w="1992753" h="1992753">
                <a:moveTo>
                  <a:pt x="0" y="0"/>
                </a:moveTo>
                <a:lnTo>
                  <a:pt x="1992752" y="0"/>
                </a:lnTo>
                <a:lnTo>
                  <a:pt x="1992752" y="1992752"/>
                </a:lnTo>
                <a:lnTo>
                  <a:pt x="0" y="199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5426410" y="2376173"/>
            <a:ext cx="2232175" cy="2232175"/>
          </a:xfrm>
          <a:custGeom>
            <a:avLst/>
            <a:gdLst/>
            <a:ahLst/>
            <a:cxnLst/>
            <a:rect l="l" t="t" r="r" b="b"/>
            <a:pathLst>
              <a:path w="2232175" h="2232175">
                <a:moveTo>
                  <a:pt x="0" y="0"/>
                </a:moveTo>
                <a:lnTo>
                  <a:pt x="2232175" y="0"/>
                </a:lnTo>
                <a:lnTo>
                  <a:pt x="2232175" y="2232175"/>
                </a:lnTo>
                <a:lnTo>
                  <a:pt x="0" y="223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84" t="-14991" r="-29140" b="-143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uk-UA"/>
          </a:p>
        </p:txBody>
      </p:sp>
      <p:sp>
        <p:nvSpPr>
          <p:cNvPr id="6" name="Freeform 6">
            <a:hlinkClick r:id="rId5" tooltip="https://upload.wikimedia.org/wikipedia/commons/thumb/9/9a/Visual_Studio_Code_1.35_icon.svg/1200px-Visual_Studio_Code_1.35_icon.svg.png"/>
          </p:cNvPr>
          <p:cNvSpPr/>
          <p:nvPr/>
        </p:nvSpPr>
        <p:spPr>
          <a:xfrm>
            <a:off x="1028700" y="7199111"/>
            <a:ext cx="1950202" cy="1950202"/>
          </a:xfrm>
          <a:custGeom>
            <a:avLst/>
            <a:gdLst/>
            <a:ahLst/>
            <a:cxnLst/>
            <a:rect l="l" t="t" r="r" b="b"/>
            <a:pathLst>
              <a:path w="1950202" h="1950202">
                <a:moveTo>
                  <a:pt x="0" y="0"/>
                </a:moveTo>
                <a:lnTo>
                  <a:pt x="1950202" y="0"/>
                </a:lnTo>
                <a:lnTo>
                  <a:pt x="1950202" y="1950202"/>
                </a:lnTo>
                <a:lnTo>
                  <a:pt x="0" y="1950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0998485" y="5487477"/>
            <a:ext cx="2238248" cy="2238248"/>
          </a:xfrm>
          <a:custGeom>
            <a:avLst/>
            <a:gdLst/>
            <a:ahLst/>
            <a:cxnLst/>
            <a:rect l="l" t="t" r="r" b="b"/>
            <a:pathLst>
              <a:path w="2238248" h="2238248">
                <a:moveTo>
                  <a:pt x="0" y="0"/>
                </a:moveTo>
                <a:lnTo>
                  <a:pt x="2238249" y="0"/>
                </a:lnTo>
                <a:lnTo>
                  <a:pt x="2238249" y="2238248"/>
                </a:lnTo>
                <a:lnTo>
                  <a:pt x="0" y="2238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11876705" y="2220166"/>
            <a:ext cx="2063341" cy="2063341"/>
          </a:xfrm>
          <a:custGeom>
            <a:avLst/>
            <a:gdLst/>
            <a:ahLst/>
            <a:cxnLst/>
            <a:rect l="l" t="t" r="r" b="b"/>
            <a:pathLst>
              <a:path w="2063341" h="2063341">
                <a:moveTo>
                  <a:pt x="0" y="0"/>
                </a:moveTo>
                <a:lnTo>
                  <a:pt x="2063341" y="0"/>
                </a:lnTo>
                <a:lnTo>
                  <a:pt x="2063341" y="2063341"/>
                </a:lnTo>
                <a:lnTo>
                  <a:pt x="0" y="206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4273019" y="5662385"/>
            <a:ext cx="2306782" cy="2306782"/>
          </a:xfrm>
          <a:custGeom>
            <a:avLst/>
            <a:gdLst/>
            <a:ahLst/>
            <a:cxnLst/>
            <a:rect l="l" t="t" r="r" b="b"/>
            <a:pathLst>
              <a:path w="2306782" h="2306782">
                <a:moveTo>
                  <a:pt x="0" y="0"/>
                </a:moveTo>
                <a:lnTo>
                  <a:pt x="2306781" y="0"/>
                </a:lnTo>
                <a:lnTo>
                  <a:pt x="2306781" y="2306781"/>
                </a:lnTo>
                <a:lnTo>
                  <a:pt x="0" y="2306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7725368" y="4093570"/>
            <a:ext cx="3001045" cy="1834389"/>
          </a:xfrm>
          <a:custGeom>
            <a:avLst/>
            <a:gdLst/>
            <a:ahLst/>
            <a:cxnLst/>
            <a:rect l="l" t="t" r="r" b="b"/>
            <a:pathLst>
              <a:path w="3001045" h="1834389">
                <a:moveTo>
                  <a:pt x="0" y="0"/>
                </a:moveTo>
                <a:lnTo>
                  <a:pt x="3001045" y="0"/>
                </a:lnTo>
                <a:lnTo>
                  <a:pt x="3001045" y="1834388"/>
                </a:lnTo>
                <a:lnTo>
                  <a:pt x="0" y="1834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Freeform 11"/>
          <p:cNvSpPr/>
          <p:nvPr/>
        </p:nvSpPr>
        <p:spPr>
          <a:xfrm>
            <a:off x="15156589" y="701687"/>
            <a:ext cx="1954100" cy="1954100"/>
          </a:xfrm>
          <a:custGeom>
            <a:avLst/>
            <a:gdLst/>
            <a:ahLst/>
            <a:cxnLst/>
            <a:rect l="l" t="t" r="r" b="b"/>
            <a:pathLst>
              <a:path w="1954100" h="1954100">
                <a:moveTo>
                  <a:pt x="0" y="0"/>
                </a:moveTo>
                <a:lnTo>
                  <a:pt x="1954099" y="0"/>
                </a:lnTo>
                <a:lnTo>
                  <a:pt x="1954099" y="1954100"/>
                </a:lnTo>
                <a:lnTo>
                  <a:pt x="0" y="1954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2" name="Freeform 12"/>
          <p:cNvSpPr/>
          <p:nvPr/>
        </p:nvSpPr>
        <p:spPr>
          <a:xfrm>
            <a:off x="7681216" y="7277057"/>
            <a:ext cx="2062082" cy="2276488"/>
          </a:xfrm>
          <a:custGeom>
            <a:avLst/>
            <a:gdLst/>
            <a:ahLst/>
            <a:cxnLst/>
            <a:rect l="l" t="t" r="r" b="b"/>
            <a:pathLst>
              <a:path w="2062082" h="2276488">
                <a:moveTo>
                  <a:pt x="0" y="0"/>
                </a:moveTo>
                <a:lnTo>
                  <a:pt x="2062083" y="0"/>
                </a:lnTo>
                <a:lnTo>
                  <a:pt x="2062083" y="2276488"/>
                </a:lnTo>
                <a:lnTo>
                  <a:pt x="0" y="2276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Freeform 13"/>
          <p:cNvSpPr/>
          <p:nvPr/>
        </p:nvSpPr>
        <p:spPr>
          <a:xfrm>
            <a:off x="12374526" y="7938873"/>
            <a:ext cx="5564125" cy="2271071"/>
          </a:xfrm>
          <a:custGeom>
            <a:avLst/>
            <a:gdLst/>
            <a:ahLst/>
            <a:cxnLst/>
            <a:rect l="l" t="t" r="r" b="b"/>
            <a:pathLst>
              <a:path w="5564125" h="2271071">
                <a:moveTo>
                  <a:pt x="0" y="0"/>
                </a:moveTo>
                <a:lnTo>
                  <a:pt x="5564125" y="0"/>
                </a:lnTo>
                <a:lnTo>
                  <a:pt x="5564125" y="2271072"/>
                </a:lnTo>
                <a:lnTo>
                  <a:pt x="0" y="2271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Freeform 14"/>
          <p:cNvSpPr/>
          <p:nvPr/>
        </p:nvSpPr>
        <p:spPr>
          <a:xfrm>
            <a:off x="14717307" y="4009489"/>
            <a:ext cx="2541993" cy="3445545"/>
          </a:xfrm>
          <a:custGeom>
            <a:avLst/>
            <a:gdLst/>
            <a:ahLst/>
            <a:cxnLst/>
            <a:rect l="l" t="t" r="r" b="b"/>
            <a:pathLst>
              <a:path w="2541993" h="3445545">
                <a:moveTo>
                  <a:pt x="0" y="0"/>
                </a:moveTo>
                <a:lnTo>
                  <a:pt x="2541993" y="0"/>
                </a:lnTo>
                <a:lnTo>
                  <a:pt x="2541993" y="3445545"/>
                </a:lnTo>
                <a:lnTo>
                  <a:pt x="0" y="3445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2978902" y="1145337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Вибір технологій розробки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5715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95" y="7569699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653358" y="6782699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2" y="0"/>
                </a:lnTo>
                <a:lnTo>
                  <a:pt x="1564162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6831843" y="3027319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4187166" y="-409877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Freeform 8"/>
          <p:cNvSpPr/>
          <p:nvPr/>
        </p:nvSpPr>
        <p:spPr>
          <a:xfrm>
            <a:off x="5364592" y="416612"/>
            <a:ext cx="12480232" cy="9453776"/>
          </a:xfrm>
          <a:custGeom>
            <a:avLst/>
            <a:gdLst/>
            <a:ahLst/>
            <a:cxnLst/>
            <a:rect l="l" t="t" r="r" b="b"/>
            <a:pathLst>
              <a:path w="12480232" h="9453776">
                <a:moveTo>
                  <a:pt x="0" y="0"/>
                </a:moveTo>
                <a:lnTo>
                  <a:pt x="12480232" y="0"/>
                </a:lnTo>
                <a:lnTo>
                  <a:pt x="12480232" y="9453776"/>
                </a:lnTo>
                <a:lnTo>
                  <a:pt x="0" y="945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/>
          <p:cNvSpPr txBox="1"/>
          <p:nvPr/>
        </p:nvSpPr>
        <p:spPr>
          <a:xfrm>
            <a:off x="1961258" y="330643"/>
            <a:ext cx="3089009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Головна </a:t>
            </a:r>
          </a:p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сторінка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670" y="59658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2025" y="7723347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6"/>
                </a:lnTo>
                <a:lnTo>
                  <a:pt x="0" y="306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7259300" y="-646294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8" y="0"/>
                </a:lnTo>
                <a:lnTo>
                  <a:pt x="3313468" y="2675626"/>
                </a:lnTo>
                <a:lnTo>
                  <a:pt x="0" y="267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5609576" y="8627684"/>
            <a:ext cx="1490465" cy="1300430"/>
          </a:xfrm>
          <a:custGeom>
            <a:avLst/>
            <a:gdLst/>
            <a:ahLst/>
            <a:cxnLst/>
            <a:rect l="l" t="t" r="r" b="b"/>
            <a:pathLst>
              <a:path w="1490465" h="1300430">
                <a:moveTo>
                  <a:pt x="0" y="0"/>
                </a:moveTo>
                <a:lnTo>
                  <a:pt x="1490465" y="0"/>
                </a:lnTo>
                <a:lnTo>
                  <a:pt x="1490465" y="1300431"/>
                </a:lnTo>
                <a:lnTo>
                  <a:pt x="0" y="1300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1028700" y="409068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47912" y="495300"/>
            <a:ext cx="1461138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Нескінченне завантаження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129" y="2213549"/>
            <a:ext cx="9278477" cy="70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useInfiniteQuery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&lt;PostsResponse&gt;({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queryKey: ['posts', bloggerId],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queryFn: async ({ pageParam = 1 })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response = await api.get(`/api/Posts/filter`,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params: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PageSize: 2,</a:t>
            </a:r>
          </a:p>
          <a:p>
            <a:pPr algn="l">
              <a:lnSpc>
                <a:spcPts val="2831"/>
              </a:lnSpc>
            </a:pP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Page: pageParam,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Filters: `bloggerId==${bloggerId}`,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Sorts: '-createdAt',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});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response.data;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getNextPageParam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: (lastPage)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lastPage.hasNext ? lastPage.currentPage + 1 : undefined;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initialPageParam: 1,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53606" y="2213549"/>
            <a:ext cx="8179535" cy="70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export default function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InfiniteScrollContainer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children,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onBottomReached,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className,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}: InfiniteScrollContainerProps)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const { ref } =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useInView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rootMargin: '200px',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onChange(inView)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if (inView)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onBottomReached();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});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return (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&lt;div className={className}&gt;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{children}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&lt;div ref={ref} /&gt;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&lt;/div&gt;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2605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73" y="9258300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3" y="0"/>
                </a:lnTo>
                <a:lnTo>
                  <a:pt x="1564163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496884" y="-864852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653358" y="536899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1272990" y="1941342"/>
            <a:ext cx="7397312" cy="7790625"/>
          </a:xfrm>
          <a:custGeom>
            <a:avLst/>
            <a:gdLst/>
            <a:ahLst/>
            <a:cxnLst/>
            <a:rect l="l" t="t" r="r" b="b"/>
            <a:pathLst>
              <a:path w="7397312" h="7790625">
                <a:moveTo>
                  <a:pt x="0" y="0"/>
                </a:moveTo>
                <a:lnTo>
                  <a:pt x="7397312" y="0"/>
                </a:lnTo>
                <a:lnTo>
                  <a:pt x="7397312" y="7790626"/>
                </a:lnTo>
                <a:lnTo>
                  <a:pt x="0" y="779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0108724" y="327942"/>
            <a:ext cx="6911959" cy="9404026"/>
          </a:xfrm>
          <a:custGeom>
            <a:avLst/>
            <a:gdLst/>
            <a:ahLst/>
            <a:cxnLst/>
            <a:rect l="l" t="t" r="r" b="b"/>
            <a:pathLst>
              <a:path w="6911959" h="9404026">
                <a:moveTo>
                  <a:pt x="0" y="0"/>
                </a:moveTo>
                <a:lnTo>
                  <a:pt x="6911959" y="0"/>
                </a:lnTo>
                <a:lnTo>
                  <a:pt x="6911959" y="9404026"/>
                </a:lnTo>
                <a:lnTo>
                  <a:pt x="0" y="940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TextBox 8"/>
          <p:cNvSpPr txBox="1"/>
          <p:nvPr/>
        </p:nvSpPr>
        <p:spPr>
          <a:xfrm>
            <a:off x="2603560" y="653536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Форми авторизації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335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5364592" y="311107"/>
            <a:ext cx="12548772" cy="9664786"/>
          </a:xfrm>
          <a:custGeom>
            <a:avLst/>
            <a:gdLst/>
            <a:ahLst/>
            <a:cxnLst/>
            <a:rect l="l" t="t" r="r" b="b"/>
            <a:pathLst>
              <a:path w="12548772" h="9664786">
                <a:moveTo>
                  <a:pt x="0" y="0"/>
                </a:moveTo>
                <a:lnTo>
                  <a:pt x="12548772" y="0"/>
                </a:lnTo>
                <a:lnTo>
                  <a:pt x="12548772" y="9664786"/>
                </a:lnTo>
                <a:lnTo>
                  <a:pt x="0" y="966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258" y="330643"/>
            <a:ext cx="3089009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Профіль блогера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906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1171" y="8013328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187166" y="-409877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TextBox 4"/>
          <p:cNvSpPr txBox="1"/>
          <p:nvPr/>
        </p:nvSpPr>
        <p:spPr>
          <a:xfrm>
            <a:off x="3048472" y="2067435"/>
            <a:ext cx="12286154" cy="821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const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followMutation </a:t>
            </a: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= useMutation({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mutationFn: async () =&gt;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await api.post(`/api/BloggerFollow/${bloggerId}/follow`);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onMutate</a:t>
            </a: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: async () =&gt;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await queryClient.cancelQueries({ queryKey: ['blogger', bloggerId] });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previousBlogger = queryClient.getQueryData&lt;Blogger&gt;([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'blogger', bloggerId,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]);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if (previousBlogger)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queryClient.setQueryData(['blogger', bloggerId], {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...previousBlogger,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isFollowing: true,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followerCount: previousBlogger.followerCount + 1,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});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}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{ previousBlogger };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31387" y="536899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50599" y="623130"/>
            <a:ext cx="1461138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Оптимістичне оновлення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387" y="59658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62896" y="8111730"/>
            <a:ext cx="3761094" cy="2129719"/>
          </a:xfrm>
          <a:custGeom>
            <a:avLst/>
            <a:gdLst/>
            <a:ahLst/>
            <a:cxnLst/>
            <a:rect l="l" t="t" r="r" b="b"/>
            <a:pathLst>
              <a:path w="3761094" h="2129719">
                <a:moveTo>
                  <a:pt x="0" y="0"/>
                </a:moveTo>
                <a:lnTo>
                  <a:pt x="3761093" y="0"/>
                </a:lnTo>
                <a:lnTo>
                  <a:pt x="3761093" y="2129719"/>
                </a:lnTo>
                <a:lnTo>
                  <a:pt x="0" y="212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392839">
            <a:off x="165501" y="7064090"/>
            <a:ext cx="3054550" cy="3077632"/>
          </a:xfrm>
          <a:custGeom>
            <a:avLst/>
            <a:gdLst/>
            <a:ahLst/>
            <a:cxnLst/>
            <a:rect l="l" t="t" r="r" b="b"/>
            <a:pathLst>
              <a:path w="3054550" h="3077632">
                <a:moveTo>
                  <a:pt x="0" y="0"/>
                </a:moveTo>
                <a:lnTo>
                  <a:pt x="3054550" y="0"/>
                </a:lnTo>
                <a:lnTo>
                  <a:pt x="3054550" y="3077632"/>
                </a:lnTo>
                <a:lnTo>
                  <a:pt x="0" y="307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 rot="61822">
            <a:off x="2190188" y="8127303"/>
            <a:ext cx="1750018" cy="1994322"/>
          </a:xfrm>
          <a:custGeom>
            <a:avLst/>
            <a:gdLst/>
            <a:ahLst/>
            <a:cxnLst/>
            <a:rect l="l" t="t" r="r" b="b"/>
            <a:pathLst>
              <a:path w="1750018" h="1994322">
                <a:moveTo>
                  <a:pt x="0" y="0"/>
                </a:moveTo>
                <a:lnTo>
                  <a:pt x="1750018" y="0"/>
                </a:lnTo>
                <a:lnTo>
                  <a:pt x="1750018" y="1994323"/>
                </a:lnTo>
                <a:lnTo>
                  <a:pt x="0" y="1994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 rot="-8207118">
            <a:off x="15283186" y="-356006"/>
            <a:ext cx="3952228" cy="3156842"/>
          </a:xfrm>
          <a:custGeom>
            <a:avLst/>
            <a:gdLst/>
            <a:ahLst/>
            <a:cxnLst/>
            <a:rect l="l" t="t" r="r" b="b"/>
            <a:pathLst>
              <a:path w="3952228" h="3156842">
                <a:moveTo>
                  <a:pt x="0" y="0"/>
                </a:moveTo>
                <a:lnTo>
                  <a:pt x="3952228" y="0"/>
                </a:lnTo>
                <a:lnTo>
                  <a:pt x="3952228" y="3156842"/>
                </a:lnTo>
                <a:lnTo>
                  <a:pt x="0" y="315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 rot="10676009">
            <a:off x="-1810180" y="74177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5" y="0"/>
                </a:lnTo>
                <a:lnTo>
                  <a:pt x="4151305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768474" y="3487745"/>
            <a:ext cx="13244026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створення клієнтської частини веб системи, яка дає можливість мандрівникам вести особисті блоги, ділитися особистим досвідом подорожей, порадами та взаємодіяти з іншими користувачами платформи.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3428" y="1675511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Мета роботи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8369" y="701642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8369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105" y="409068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11871263" y="1493473"/>
            <a:ext cx="6118085" cy="5628136"/>
          </a:xfrm>
          <a:custGeom>
            <a:avLst/>
            <a:gdLst/>
            <a:ahLst/>
            <a:cxnLst/>
            <a:rect l="l" t="t" r="r" b="b"/>
            <a:pathLst>
              <a:path w="6118085" h="5628136">
                <a:moveTo>
                  <a:pt x="0" y="0"/>
                </a:moveTo>
                <a:lnTo>
                  <a:pt x="6118086" y="0"/>
                </a:lnTo>
                <a:lnTo>
                  <a:pt x="6118086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4499613" y="8258878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184117" y="2585156"/>
            <a:ext cx="11250268" cy="7157983"/>
          </a:xfrm>
          <a:custGeom>
            <a:avLst/>
            <a:gdLst/>
            <a:ahLst/>
            <a:cxnLst/>
            <a:rect l="l" t="t" r="r" b="b"/>
            <a:pathLst>
              <a:path w="11250268" h="7157983">
                <a:moveTo>
                  <a:pt x="0" y="0"/>
                </a:moveTo>
                <a:lnTo>
                  <a:pt x="11250267" y="0"/>
                </a:lnTo>
                <a:lnTo>
                  <a:pt x="11250267" y="7157982"/>
                </a:lnTo>
                <a:lnTo>
                  <a:pt x="0" y="7157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602816" y="256668"/>
            <a:ext cx="1428039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Сповіщення, коментарі, вподобанная в реальному часі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105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27779" y="7723347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6"/>
                </a:lnTo>
                <a:lnTo>
                  <a:pt x="0" y="306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7100041" y="-984582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7" y="0"/>
                </a:lnTo>
                <a:lnTo>
                  <a:pt x="3313467" y="2675625"/>
                </a:lnTo>
                <a:lnTo>
                  <a:pt x="0" y="26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951976" y="9928115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TextBox 5"/>
          <p:cNvSpPr txBox="1"/>
          <p:nvPr/>
        </p:nvSpPr>
        <p:spPr>
          <a:xfrm>
            <a:off x="1227804" y="2064792"/>
            <a:ext cx="12873476" cy="463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connection = new signalR.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HubConnectionBuilder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()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.withUrl(`${process.env.NEXT_PUBLIC_API_BASE_URL}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/hubs/notifications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`, {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accessTokenFactory: () =&gt; session?.accessToken ?? '',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skipNegotiation: true,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transport: signalR.HttpTransportType.WebSockets,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})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.withAutomaticReconnect();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.build();</a:t>
            </a:r>
          </a:p>
          <a:p>
            <a:pPr algn="l">
              <a:lnSpc>
                <a:spcPts val="2865"/>
              </a:lnSpc>
            </a:pPr>
            <a:endParaRPr lang="en-US" sz="2046" b="1">
              <a:solidFill>
                <a:srgbClr val="000000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await connection.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start();</a:t>
            </a:r>
          </a:p>
          <a:p>
            <a:pPr algn="l">
              <a:lnSpc>
                <a:spcPts val="2865"/>
              </a:lnSpc>
            </a:pPr>
            <a:endParaRPr lang="en-US" sz="2046" b="1">
              <a:solidFill>
                <a:srgbClr val="000000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await connection.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invoke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('JoinNotificationGroup');</a:t>
            </a:r>
          </a:p>
          <a:p>
            <a:pPr algn="l">
              <a:lnSpc>
                <a:spcPts val="2865"/>
              </a:lnSpc>
            </a:pPr>
            <a:endParaRPr lang="en-US" sz="2046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04993" y="4063518"/>
            <a:ext cx="6883007" cy="175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connection.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on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('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ReceiveNotification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', (message, notification)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callback(notification);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41980" y="7112464"/>
            <a:ext cx="10134204" cy="281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queryClient.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setQueryData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&lt;Notification[]&gt;(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['notifications', bloggerId],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(old = [])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exists = old.some((n) =&gt; n.id === newNotification.id);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exists ? old : [newNotification, ...old];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1105" y="40906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47061" y="495300"/>
            <a:ext cx="1428039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Фрагменти коду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1105" y="522605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73" y="9258300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3" y="0"/>
                </a:lnTo>
                <a:lnTo>
                  <a:pt x="1564163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6831843" y="3027319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4496884" y="-864852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7083397" y="193466"/>
            <a:ext cx="10175903" cy="9782504"/>
          </a:xfrm>
          <a:custGeom>
            <a:avLst/>
            <a:gdLst/>
            <a:ahLst/>
            <a:cxnLst/>
            <a:rect l="l" t="t" r="r" b="b"/>
            <a:pathLst>
              <a:path w="10175903" h="9782504">
                <a:moveTo>
                  <a:pt x="0" y="0"/>
                </a:moveTo>
                <a:lnTo>
                  <a:pt x="10175903" y="0"/>
                </a:lnTo>
                <a:lnTo>
                  <a:pt x="10175903" y="9782505"/>
                </a:lnTo>
                <a:lnTo>
                  <a:pt x="0" y="9782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1258" y="330643"/>
            <a:ext cx="4210941" cy="30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Форма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створення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/</a:t>
            </a:r>
            <a:br>
              <a:rPr lang="uk-UA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</a:b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редагування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посту</a:t>
            </a:r>
            <a:endParaRPr lang="en-US" sz="5057" b="1" dirty="0">
              <a:solidFill>
                <a:srgbClr val="000000"/>
              </a:solidFill>
              <a:latin typeface="Evolventa Bold"/>
              <a:ea typeface="Evolventa Bold"/>
              <a:cs typeface="Evolventa Bold"/>
              <a:sym typeface="Evolvent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906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72112" y="8504217"/>
            <a:ext cx="3314652" cy="1508167"/>
          </a:xfrm>
          <a:custGeom>
            <a:avLst/>
            <a:gdLst/>
            <a:ahLst/>
            <a:cxnLst/>
            <a:rect l="l" t="t" r="r" b="b"/>
            <a:pathLst>
              <a:path w="3314652" h="1508167">
                <a:moveTo>
                  <a:pt x="0" y="0"/>
                </a:moveTo>
                <a:lnTo>
                  <a:pt x="3314652" y="0"/>
                </a:lnTo>
                <a:lnTo>
                  <a:pt x="3314652" y="1508166"/>
                </a:lnTo>
                <a:lnTo>
                  <a:pt x="0" y="150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10676009">
            <a:off x="-2031407" y="-145055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5" y="0"/>
                </a:lnTo>
                <a:lnTo>
                  <a:pt x="4151305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072945" y="421945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7084" y="4221991"/>
            <a:ext cx="7307889" cy="1345357"/>
            <a:chOff x="0" y="0"/>
            <a:chExt cx="5658122" cy="1041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4576" y="5990038"/>
            <a:ext cx="7270397" cy="1345357"/>
            <a:chOff x="0" y="0"/>
            <a:chExt cx="5629094" cy="1041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5830" y="7758084"/>
            <a:ext cx="7307889" cy="1345357"/>
            <a:chOff x="0" y="0"/>
            <a:chExt cx="5658122" cy="10416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576" y="2453945"/>
            <a:ext cx="7270397" cy="1345357"/>
            <a:chOff x="0" y="0"/>
            <a:chExt cx="5629094" cy="1041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44290" y="339703"/>
            <a:ext cx="8807265" cy="9590439"/>
          </a:xfrm>
          <a:custGeom>
            <a:avLst/>
            <a:gdLst/>
            <a:ahLst/>
            <a:cxnLst/>
            <a:rect l="l" t="t" r="r" b="b"/>
            <a:pathLst>
              <a:path w="8807265" h="9590439">
                <a:moveTo>
                  <a:pt x="0" y="0"/>
                </a:moveTo>
                <a:lnTo>
                  <a:pt x="8807265" y="0"/>
                </a:lnTo>
                <a:lnTo>
                  <a:pt x="8807265" y="9590439"/>
                </a:lnTo>
                <a:lnTo>
                  <a:pt x="0" y="959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3023147" y="538581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Тестування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4935" y="2758931"/>
            <a:ext cx="6669678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Функціональне тестування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59063" y="4570827"/>
            <a:ext cx="5781423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UI-тестування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4935" y="6291248"/>
            <a:ext cx="6850636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Тестування в реальному часі (SignalR)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831" y="8021195"/>
            <a:ext cx="7173887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Тестування безпеки доступу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945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6631266" y="829478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8" y="0"/>
                </a:lnTo>
                <a:lnTo>
                  <a:pt x="3313468" y="2675625"/>
                </a:lnTo>
                <a:lnTo>
                  <a:pt x="0" y="26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5609576" y="8627684"/>
            <a:ext cx="1490465" cy="1300430"/>
          </a:xfrm>
          <a:custGeom>
            <a:avLst/>
            <a:gdLst/>
            <a:ahLst/>
            <a:cxnLst/>
            <a:rect l="l" t="t" r="r" b="b"/>
            <a:pathLst>
              <a:path w="1490465" h="1300430">
                <a:moveTo>
                  <a:pt x="0" y="0"/>
                </a:moveTo>
                <a:lnTo>
                  <a:pt x="1490465" y="0"/>
                </a:lnTo>
                <a:lnTo>
                  <a:pt x="1490465" y="1300431"/>
                </a:lnTo>
                <a:lnTo>
                  <a:pt x="0" y="1300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1028700" y="829478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Freeform 8"/>
          <p:cNvSpPr/>
          <p:nvPr/>
        </p:nvSpPr>
        <p:spPr>
          <a:xfrm>
            <a:off x="497755" y="2727487"/>
            <a:ext cx="8324793" cy="5900197"/>
          </a:xfrm>
          <a:custGeom>
            <a:avLst/>
            <a:gdLst/>
            <a:ahLst/>
            <a:cxnLst/>
            <a:rect l="l" t="t" r="r" b="b"/>
            <a:pathLst>
              <a:path w="8324793" h="5900197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9339891" y="409068"/>
            <a:ext cx="8659712" cy="9702759"/>
          </a:xfrm>
          <a:custGeom>
            <a:avLst/>
            <a:gdLst/>
            <a:ahLst/>
            <a:cxnLst/>
            <a:rect l="l" t="t" r="r" b="b"/>
            <a:pathLst>
              <a:path w="8659712" h="9702759">
                <a:moveTo>
                  <a:pt x="0" y="0"/>
                </a:moveTo>
                <a:lnTo>
                  <a:pt x="8659712" y="0"/>
                </a:lnTo>
                <a:lnTo>
                  <a:pt x="8659712" y="9702759"/>
                </a:lnTo>
                <a:lnTo>
                  <a:pt x="0" y="970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2978902" y="946115"/>
            <a:ext cx="447919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Публікації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3345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0342" flipV="1">
            <a:off x="-1489452" y="-180972"/>
            <a:ext cx="3679548" cy="1371468"/>
          </a:xfrm>
          <a:custGeom>
            <a:avLst/>
            <a:gdLst/>
            <a:ahLst/>
            <a:cxnLst/>
            <a:rect l="l" t="t" r="r" b="b"/>
            <a:pathLst>
              <a:path w="3679548" h="1371468">
                <a:moveTo>
                  <a:pt x="0" y="1371468"/>
                </a:moveTo>
                <a:lnTo>
                  <a:pt x="3679548" y="1371468"/>
                </a:lnTo>
                <a:lnTo>
                  <a:pt x="3679548" y="0"/>
                </a:lnTo>
                <a:lnTo>
                  <a:pt x="0" y="0"/>
                </a:lnTo>
                <a:lnTo>
                  <a:pt x="0" y="13714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10525477" flipV="1">
            <a:off x="-2706241" y="397632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2060557"/>
                </a:moveTo>
                <a:lnTo>
                  <a:pt x="4151305" y="2060557"/>
                </a:lnTo>
                <a:lnTo>
                  <a:pt x="4151305" y="0"/>
                </a:lnTo>
                <a:lnTo>
                  <a:pt x="0" y="0"/>
                </a:lnTo>
                <a:lnTo>
                  <a:pt x="0" y="20605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028700" y="702738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2534" y="799108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Висновки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38592" y="2525079"/>
            <a:ext cx="14610815" cy="1168375"/>
            <a:chOff x="0" y="0"/>
            <a:chExt cx="11312402" cy="9046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12403" cy="904613"/>
            </a:xfrm>
            <a:custGeom>
              <a:avLst/>
              <a:gdLst/>
              <a:ahLst/>
              <a:cxnLst/>
              <a:rect l="l" t="t" r="r" b="b"/>
              <a:pathLst>
                <a:path w="11312403" h="904613">
                  <a:moveTo>
                    <a:pt x="11187943" y="904613"/>
                  </a:moveTo>
                  <a:lnTo>
                    <a:pt x="124460" y="904613"/>
                  </a:lnTo>
                  <a:cubicBezTo>
                    <a:pt x="55880" y="904613"/>
                    <a:pt x="0" y="848733"/>
                    <a:pt x="0" y="780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80153"/>
                  </a:lnTo>
                  <a:cubicBezTo>
                    <a:pt x="11312403" y="848733"/>
                    <a:pt x="11256522" y="904613"/>
                    <a:pt x="11187943" y="904613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38592" y="4096097"/>
            <a:ext cx="14610815" cy="1168375"/>
            <a:chOff x="0" y="0"/>
            <a:chExt cx="9582622" cy="766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82622" cy="766289"/>
            </a:xfrm>
            <a:custGeom>
              <a:avLst/>
              <a:gdLst/>
              <a:ahLst/>
              <a:cxnLst/>
              <a:rect l="l" t="t" r="r" b="b"/>
              <a:pathLst>
                <a:path w="9582622" h="766289">
                  <a:moveTo>
                    <a:pt x="9458161" y="766288"/>
                  </a:moveTo>
                  <a:lnTo>
                    <a:pt x="124460" y="766288"/>
                  </a:lnTo>
                  <a:cubicBezTo>
                    <a:pt x="55880" y="766288"/>
                    <a:pt x="0" y="710408"/>
                    <a:pt x="0" y="6418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58162" y="0"/>
                  </a:lnTo>
                  <a:cubicBezTo>
                    <a:pt x="9526742" y="0"/>
                    <a:pt x="9582622" y="55880"/>
                    <a:pt x="9582622" y="124460"/>
                  </a:cubicBezTo>
                  <a:lnTo>
                    <a:pt x="9582622" y="641829"/>
                  </a:lnTo>
                  <a:cubicBezTo>
                    <a:pt x="9582622" y="710408"/>
                    <a:pt x="9526742" y="766289"/>
                    <a:pt x="9458162" y="766289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38592" y="5664523"/>
            <a:ext cx="14610815" cy="1155068"/>
            <a:chOff x="0" y="0"/>
            <a:chExt cx="11312402" cy="894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12403" cy="894310"/>
            </a:xfrm>
            <a:custGeom>
              <a:avLst/>
              <a:gdLst/>
              <a:ahLst/>
              <a:cxnLst/>
              <a:rect l="l" t="t" r="r" b="b"/>
              <a:pathLst>
                <a:path w="11312403" h="894310">
                  <a:moveTo>
                    <a:pt x="11187943" y="894310"/>
                  </a:moveTo>
                  <a:lnTo>
                    <a:pt x="124460" y="894310"/>
                  </a:lnTo>
                  <a:cubicBezTo>
                    <a:pt x="55880" y="894310"/>
                    <a:pt x="0" y="838430"/>
                    <a:pt x="0" y="7698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69850"/>
                  </a:lnTo>
                  <a:cubicBezTo>
                    <a:pt x="11312403" y="838430"/>
                    <a:pt x="11256522" y="894310"/>
                    <a:pt x="11187943" y="894310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38592" y="7219640"/>
            <a:ext cx="14610815" cy="1155068"/>
            <a:chOff x="0" y="0"/>
            <a:chExt cx="11312402" cy="8943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12403" cy="894310"/>
            </a:xfrm>
            <a:custGeom>
              <a:avLst/>
              <a:gdLst/>
              <a:ahLst/>
              <a:cxnLst/>
              <a:rect l="l" t="t" r="r" b="b"/>
              <a:pathLst>
                <a:path w="11312403" h="894310">
                  <a:moveTo>
                    <a:pt x="11187943" y="894310"/>
                  </a:moveTo>
                  <a:lnTo>
                    <a:pt x="124460" y="894310"/>
                  </a:lnTo>
                  <a:cubicBezTo>
                    <a:pt x="55880" y="894310"/>
                    <a:pt x="0" y="838430"/>
                    <a:pt x="0" y="7698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69850"/>
                  </a:lnTo>
                  <a:cubicBezTo>
                    <a:pt x="11312403" y="838430"/>
                    <a:pt x="11256522" y="894310"/>
                    <a:pt x="11187943" y="894310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94933" y="2696188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Проведено аналіз предметної області, аналіз існуючих рішень.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4475" y="4312592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Сформовано вимоги до системи та проведено проєктування системи.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4933" y="5874364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Реалізовано клієнтську частину веб-системи для тревел-блогерів.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4933" y="7429190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Здійснено тестування: усі ключові сценарії пройдено успішно.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26413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01279" y="3481260"/>
            <a:ext cx="13285443" cy="265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0"/>
              </a:lnSpc>
              <a:spcBef>
                <a:spcPct val="0"/>
              </a:spcBef>
            </a:pPr>
            <a:r>
              <a:rPr lang="en-US" sz="13114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Дякую за увагу!</a:t>
            </a:r>
          </a:p>
        </p:txBody>
      </p:sp>
      <p:sp>
        <p:nvSpPr>
          <p:cNvPr id="3" name="Freeform 3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5673327" y="8234527"/>
            <a:ext cx="1514332" cy="1023773"/>
          </a:xfrm>
          <a:custGeom>
            <a:avLst/>
            <a:gdLst/>
            <a:ahLst/>
            <a:cxnLst/>
            <a:rect l="l" t="t" r="r" b="b"/>
            <a:pathLst>
              <a:path w="1514332" h="1023773">
                <a:moveTo>
                  <a:pt x="0" y="0"/>
                </a:moveTo>
                <a:lnTo>
                  <a:pt x="1514332" y="0"/>
                </a:lnTo>
                <a:lnTo>
                  <a:pt x="1514332" y="1023773"/>
                </a:lnTo>
                <a:lnTo>
                  <a:pt x="0" y="102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2315991" y="150914"/>
            <a:ext cx="5700475" cy="1302966"/>
          </a:xfrm>
          <a:custGeom>
            <a:avLst/>
            <a:gdLst/>
            <a:ahLst/>
            <a:cxnLst/>
            <a:rect l="l" t="t" r="r" b="b"/>
            <a:pathLst>
              <a:path w="5700475" h="1302966">
                <a:moveTo>
                  <a:pt x="0" y="0"/>
                </a:moveTo>
                <a:lnTo>
                  <a:pt x="5700475" y="0"/>
                </a:lnTo>
                <a:lnTo>
                  <a:pt x="5700475" y="1302966"/>
                </a:lnTo>
                <a:lnTo>
                  <a:pt x="0" y="1302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556019" y="303876"/>
            <a:ext cx="5452570" cy="997041"/>
          </a:xfrm>
          <a:custGeom>
            <a:avLst/>
            <a:gdLst/>
            <a:ahLst/>
            <a:cxnLst/>
            <a:rect l="l" t="t" r="r" b="b"/>
            <a:pathLst>
              <a:path w="5452570" h="997041">
                <a:moveTo>
                  <a:pt x="0" y="0"/>
                </a:moveTo>
                <a:lnTo>
                  <a:pt x="5452571" y="0"/>
                </a:lnTo>
                <a:lnTo>
                  <a:pt x="5452571" y="997042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8524368" y="8746413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24368" y="8874872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  <a:r>
              <a:rPr lang="uk-UA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  <a:endParaRPr lang="en-US" sz="51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3882" y="8744201"/>
            <a:ext cx="3715430" cy="2062064"/>
          </a:xfrm>
          <a:custGeom>
            <a:avLst/>
            <a:gdLst/>
            <a:ahLst/>
            <a:cxnLst/>
            <a:rect l="l" t="t" r="r" b="b"/>
            <a:pathLst>
              <a:path w="3715430" h="2062064">
                <a:moveTo>
                  <a:pt x="0" y="0"/>
                </a:moveTo>
                <a:lnTo>
                  <a:pt x="3715430" y="0"/>
                </a:lnTo>
                <a:lnTo>
                  <a:pt x="3715430" y="2062063"/>
                </a:lnTo>
                <a:lnTo>
                  <a:pt x="0" y="2062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115273" y="925830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608369" y="701642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2642577" y="2488244"/>
            <a:ext cx="13002845" cy="6615197"/>
          </a:xfrm>
          <a:custGeom>
            <a:avLst/>
            <a:gdLst/>
            <a:ahLst/>
            <a:cxnLst/>
            <a:rect l="l" t="t" r="r" b="b"/>
            <a:pathLst>
              <a:path w="13002845" h="6615197">
                <a:moveTo>
                  <a:pt x="0" y="0"/>
                </a:moveTo>
                <a:lnTo>
                  <a:pt x="13002846" y="0"/>
                </a:lnTo>
                <a:lnTo>
                  <a:pt x="13002846" y="6615197"/>
                </a:lnTo>
                <a:lnTo>
                  <a:pt x="0" y="6615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425834" y="787874"/>
            <a:ext cx="155847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Вплив соціальних мереж на туристичну галузь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369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01642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09268" y="9403802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 rot="10676009">
            <a:off x="15433220" y="-424962"/>
            <a:ext cx="2654902" cy="1317797"/>
          </a:xfrm>
          <a:custGeom>
            <a:avLst/>
            <a:gdLst/>
            <a:ahLst/>
            <a:cxnLst/>
            <a:rect l="l" t="t" r="r" b="b"/>
            <a:pathLst>
              <a:path w="2654902" h="1317797">
                <a:moveTo>
                  <a:pt x="0" y="0"/>
                </a:moveTo>
                <a:lnTo>
                  <a:pt x="2654902" y="0"/>
                </a:lnTo>
                <a:lnTo>
                  <a:pt x="2654902" y="1317797"/>
                </a:lnTo>
                <a:lnTo>
                  <a:pt x="0" y="131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1345924" y="3600422"/>
            <a:ext cx="3960008" cy="4950010"/>
          </a:xfrm>
          <a:custGeom>
            <a:avLst/>
            <a:gdLst/>
            <a:ahLst/>
            <a:cxnLst/>
            <a:rect l="l" t="t" r="r" b="b"/>
            <a:pathLst>
              <a:path w="3960008" h="4950010">
                <a:moveTo>
                  <a:pt x="0" y="0"/>
                </a:moveTo>
                <a:lnTo>
                  <a:pt x="3960008" y="0"/>
                </a:lnTo>
                <a:lnTo>
                  <a:pt x="3960008" y="4950010"/>
                </a:lnTo>
                <a:lnTo>
                  <a:pt x="0" y="4950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2779675" y="3838547"/>
            <a:ext cx="4951580" cy="4000376"/>
          </a:xfrm>
          <a:custGeom>
            <a:avLst/>
            <a:gdLst/>
            <a:ahLst/>
            <a:cxnLst/>
            <a:rect l="l" t="t" r="r" b="b"/>
            <a:pathLst>
              <a:path w="4951580" h="4000376">
                <a:moveTo>
                  <a:pt x="0" y="0"/>
                </a:moveTo>
                <a:lnTo>
                  <a:pt x="4951580" y="0"/>
                </a:lnTo>
                <a:lnTo>
                  <a:pt x="4951580" y="4000377"/>
                </a:lnTo>
                <a:lnTo>
                  <a:pt x="0" y="4000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834" r="-37603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5897348" y="5164962"/>
            <a:ext cx="6445769" cy="910465"/>
          </a:xfrm>
          <a:custGeom>
            <a:avLst/>
            <a:gdLst/>
            <a:ahLst/>
            <a:cxnLst/>
            <a:rect l="l" t="t" r="r" b="b"/>
            <a:pathLst>
              <a:path w="6445769" h="910465">
                <a:moveTo>
                  <a:pt x="0" y="0"/>
                </a:moveTo>
                <a:lnTo>
                  <a:pt x="6445769" y="0"/>
                </a:lnTo>
                <a:lnTo>
                  <a:pt x="6445769" y="910465"/>
                </a:lnTo>
                <a:lnTo>
                  <a:pt x="0" y="910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/>
          <p:cNvSpPr txBox="1"/>
          <p:nvPr/>
        </p:nvSpPr>
        <p:spPr>
          <a:xfrm>
            <a:off x="2868288" y="787874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Аналіз існуючих рішень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2959" y="2448532"/>
            <a:ext cx="22142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28216" y="2448532"/>
            <a:ext cx="24775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TripAdvisor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7617" y="2448532"/>
            <a:ext cx="451276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Lonely Planet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696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2E32-4579-1764-8C22-4191B754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76859A-0326-32F9-C80F-0D03CBA5A77C}"/>
              </a:ext>
            </a:extLst>
          </p:cNvPr>
          <p:cNvGrpSpPr/>
          <p:nvPr/>
        </p:nvGrpSpPr>
        <p:grpSpPr>
          <a:xfrm>
            <a:off x="1028700" y="701642"/>
            <a:ext cx="1239263" cy="1239263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519425-A96A-81B1-33D9-5B3D00810E9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18C81BCF-68F7-A6E8-C946-348315ED9CF9}"/>
              </a:ext>
            </a:extLst>
          </p:cNvPr>
          <p:cNvSpPr/>
          <p:nvPr/>
        </p:nvSpPr>
        <p:spPr>
          <a:xfrm>
            <a:off x="-2009268" y="9403802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2495555-7908-7604-B18D-873B7ACAF33D}"/>
              </a:ext>
            </a:extLst>
          </p:cNvPr>
          <p:cNvSpPr/>
          <p:nvPr/>
        </p:nvSpPr>
        <p:spPr>
          <a:xfrm rot="10676009">
            <a:off x="15433220" y="-424962"/>
            <a:ext cx="2654902" cy="1317797"/>
          </a:xfrm>
          <a:custGeom>
            <a:avLst/>
            <a:gdLst/>
            <a:ahLst/>
            <a:cxnLst/>
            <a:rect l="l" t="t" r="r" b="b"/>
            <a:pathLst>
              <a:path w="2654902" h="1317797">
                <a:moveTo>
                  <a:pt x="0" y="0"/>
                </a:moveTo>
                <a:lnTo>
                  <a:pt x="2654902" y="0"/>
                </a:lnTo>
                <a:lnTo>
                  <a:pt x="2654902" y="1317797"/>
                </a:lnTo>
                <a:lnTo>
                  <a:pt x="0" y="131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FCC5F24-A480-A4DB-90C7-971C15AC236C}"/>
              </a:ext>
            </a:extLst>
          </p:cNvPr>
          <p:cNvSpPr txBox="1"/>
          <p:nvPr/>
        </p:nvSpPr>
        <p:spPr>
          <a:xfrm>
            <a:off x="2868288" y="787874"/>
            <a:ext cx="5589912" cy="30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uk-UA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Порівняння аналогів програмної системи</a:t>
            </a:r>
            <a:endParaRPr lang="en-US" sz="5057" b="1" dirty="0">
              <a:solidFill>
                <a:srgbClr val="000000"/>
              </a:solidFill>
              <a:latin typeface="Evolventa Bold"/>
              <a:ea typeface="Evolventa Bold"/>
              <a:cs typeface="Evolventa Bold"/>
              <a:sym typeface="Evolventa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24429FB-AFE7-1878-BF00-4D0881B65F93}"/>
              </a:ext>
            </a:extLst>
          </p:cNvPr>
          <p:cNvSpPr txBox="1"/>
          <p:nvPr/>
        </p:nvSpPr>
        <p:spPr>
          <a:xfrm>
            <a:off x="1003696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E4DAFB-5405-983A-7A9C-977909FB3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56288"/>
            <a:ext cx="10134600" cy="97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478" y="4376850"/>
            <a:ext cx="7307889" cy="1345357"/>
            <a:chOff x="0" y="0"/>
            <a:chExt cx="5658122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93970" y="6144897"/>
            <a:ext cx="7270397" cy="1345357"/>
            <a:chOff x="0" y="0"/>
            <a:chExt cx="5629094" cy="1041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-664435" y="-750508"/>
            <a:ext cx="3079647" cy="3558416"/>
          </a:xfrm>
          <a:custGeom>
            <a:avLst/>
            <a:gdLst/>
            <a:ahLst/>
            <a:cxnLst/>
            <a:rect l="l" t="t" r="r" b="b"/>
            <a:pathLst>
              <a:path w="3079647" h="3558416">
                <a:moveTo>
                  <a:pt x="0" y="0"/>
                </a:moveTo>
                <a:lnTo>
                  <a:pt x="3079647" y="0"/>
                </a:lnTo>
                <a:lnTo>
                  <a:pt x="3079647" y="3558416"/>
                </a:lnTo>
                <a:lnTo>
                  <a:pt x="0" y="3558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7" name="Group 7"/>
          <p:cNvGrpSpPr/>
          <p:nvPr/>
        </p:nvGrpSpPr>
        <p:grpSpPr>
          <a:xfrm>
            <a:off x="1275224" y="7912943"/>
            <a:ext cx="7307889" cy="1345357"/>
            <a:chOff x="0" y="0"/>
            <a:chExt cx="5658122" cy="10416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" name="Freeform 9"/>
          <p:cNvSpPr/>
          <p:nvPr/>
        </p:nvSpPr>
        <p:spPr>
          <a:xfrm rot="10676009">
            <a:off x="16354378" y="-248601"/>
            <a:ext cx="3007081" cy="1492606"/>
          </a:xfrm>
          <a:custGeom>
            <a:avLst/>
            <a:gdLst/>
            <a:ahLst/>
            <a:cxnLst/>
            <a:rect l="l" t="t" r="r" b="b"/>
            <a:pathLst>
              <a:path w="3007081" h="1492606">
                <a:moveTo>
                  <a:pt x="0" y="0"/>
                </a:moveTo>
                <a:lnTo>
                  <a:pt x="3007081" y="0"/>
                </a:lnTo>
                <a:lnTo>
                  <a:pt x="3007081" y="1492606"/>
                </a:lnTo>
                <a:lnTo>
                  <a:pt x="0" y="149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701642"/>
            <a:ext cx="1239263" cy="123926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3970" y="2608804"/>
            <a:ext cx="7270397" cy="1345357"/>
            <a:chOff x="0" y="0"/>
            <a:chExt cx="5629094" cy="1041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04887" y="4376850"/>
            <a:ext cx="7307889" cy="1345357"/>
            <a:chOff x="0" y="0"/>
            <a:chExt cx="5658122" cy="10416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42379" y="6144897"/>
            <a:ext cx="7270397" cy="1345357"/>
            <a:chOff x="0" y="0"/>
            <a:chExt cx="5629094" cy="10416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3633" y="7912943"/>
            <a:ext cx="7307889" cy="1345357"/>
            <a:chOff x="0" y="0"/>
            <a:chExt cx="5658122" cy="1041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42379" y="2608804"/>
            <a:ext cx="7270397" cy="1345357"/>
            <a:chOff x="0" y="0"/>
            <a:chExt cx="5629094" cy="10416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457574" y="3073838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23" name="TextBox 23"/>
          <p:cNvSpPr txBox="1"/>
          <p:nvPr/>
        </p:nvSpPr>
        <p:spPr>
          <a:xfrm>
            <a:off x="2892309" y="817183"/>
            <a:ext cx="675783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Постановка задачі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4329" y="2656615"/>
            <a:ext cx="6669678" cy="107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Відсутність спеціалізованого інструменту для тревел-блогів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38457" y="4449460"/>
            <a:ext cx="578142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Слабка взаємодія між користувачами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5104" y="6188932"/>
            <a:ext cx="6850636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Недостатній механізм пошуку та фільтрації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4689" y="7985553"/>
            <a:ext cx="620341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Інформаційне перевантаження рекламою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42738" y="2656615"/>
            <a:ext cx="6669678" cy="107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Платформа для зручного ведення подорожніх записів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6866" y="4449460"/>
            <a:ext cx="578142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Функції коментування, лайків, сповіщень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33513" y="6188932"/>
            <a:ext cx="6850636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Пошук за назвою, тегами та фільтрація за місцем, категорією, бюджетом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90634" y="7937928"/>
            <a:ext cx="7173887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Відсутність нав’язливої реклами, акцент на реальних відгуках та досвіді користувачів</a:t>
            </a:r>
          </a:p>
        </p:txBody>
      </p:sp>
      <p:sp>
        <p:nvSpPr>
          <p:cNvPr id="32" name="Freeform 32"/>
          <p:cNvSpPr/>
          <p:nvPr/>
        </p:nvSpPr>
        <p:spPr>
          <a:xfrm>
            <a:off x="8466947" y="4830460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3" name="Freeform 33"/>
          <p:cNvSpPr/>
          <p:nvPr/>
        </p:nvSpPr>
        <p:spPr>
          <a:xfrm>
            <a:off x="8448201" y="6609931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4" name="Freeform 34"/>
          <p:cNvSpPr/>
          <p:nvPr/>
        </p:nvSpPr>
        <p:spPr>
          <a:xfrm>
            <a:off x="8466947" y="8377978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7"/>
                </a:lnTo>
                <a:lnTo>
                  <a:pt x="0" y="415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5" name="TextBox 35"/>
          <p:cNvSpPr txBox="1"/>
          <p:nvPr/>
        </p:nvSpPr>
        <p:spPr>
          <a:xfrm>
            <a:off x="1028700" y="806564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2266232" y="1576655"/>
            <a:ext cx="14590234" cy="8444098"/>
          </a:xfrm>
          <a:custGeom>
            <a:avLst/>
            <a:gdLst/>
            <a:ahLst/>
            <a:cxnLst/>
            <a:rect l="l" t="t" r="r" b="b"/>
            <a:pathLst>
              <a:path w="14590234" h="8444098">
                <a:moveTo>
                  <a:pt x="0" y="0"/>
                </a:moveTo>
                <a:lnTo>
                  <a:pt x="14590234" y="0"/>
                </a:lnTo>
                <a:lnTo>
                  <a:pt x="14590234" y="8444098"/>
                </a:lnTo>
                <a:lnTo>
                  <a:pt x="0" y="8444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1461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- Гість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5204797" y="189374"/>
            <a:ext cx="10250233" cy="9891475"/>
          </a:xfrm>
          <a:custGeom>
            <a:avLst/>
            <a:gdLst/>
            <a:ahLst/>
            <a:cxnLst/>
            <a:rect l="l" t="t" r="r" b="b"/>
            <a:pathLst>
              <a:path w="10250233" h="9891475">
                <a:moveTo>
                  <a:pt x="0" y="0"/>
                </a:moveTo>
                <a:lnTo>
                  <a:pt x="10250233" y="0"/>
                </a:lnTo>
                <a:lnTo>
                  <a:pt x="10250233" y="9891475"/>
                </a:lnTo>
                <a:lnTo>
                  <a:pt x="0" y="9891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2859006" y="876300"/>
            <a:ext cx="582939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</a:t>
            </a:r>
          </a:p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Блогер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5715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1454" y="1592505"/>
            <a:ext cx="13461996" cy="8262300"/>
          </a:xfrm>
          <a:custGeom>
            <a:avLst/>
            <a:gdLst/>
            <a:ahLst/>
            <a:cxnLst/>
            <a:rect l="l" t="t" r="r" b="b"/>
            <a:pathLst>
              <a:path w="13461996" h="8262300">
                <a:moveTo>
                  <a:pt x="0" y="0"/>
                </a:moveTo>
                <a:lnTo>
                  <a:pt x="13461996" y="0"/>
                </a:lnTo>
                <a:lnTo>
                  <a:pt x="13461996" y="8262300"/>
                </a:lnTo>
                <a:lnTo>
                  <a:pt x="0" y="8262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- Адміністратор</a:t>
            </a:r>
          </a:p>
        </p:txBody>
      </p:sp>
      <p:sp>
        <p:nvSpPr>
          <p:cNvPr id="4" name="Freeform 4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uk-UA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  <a:endParaRPr lang="en-US" sz="51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769</Words>
  <Application>Microsoft Office PowerPoint</Application>
  <PresentationFormat>Довільний</PresentationFormat>
  <Paragraphs>180</Paragraphs>
  <Slides>26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26</vt:i4>
      </vt:variant>
    </vt:vector>
  </HeadingPairs>
  <TitlesOfParts>
    <vt:vector size="36" baseType="lpstr">
      <vt:lpstr>HK Grotesk</vt:lpstr>
      <vt:lpstr>Evolventa Bold</vt:lpstr>
      <vt:lpstr>Open Sans</vt:lpstr>
      <vt:lpstr>Arial</vt:lpstr>
      <vt:lpstr>Evolventa</vt:lpstr>
      <vt:lpstr>Calibri</vt:lpstr>
      <vt:lpstr>Open Sans Bold</vt:lpstr>
      <vt:lpstr>Anca Coder Bold</vt:lpstr>
      <vt:lpstr>Anca Coder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</dc:title>
  <cp:lastModifiedBy>Iryna Bibik</cp:lastModifiedBy>
  <cp:revision>5</cp:revision>
  <dcterms:created xsi:type="dcterms:W3CDTF">2006-08-16T00:00:00Z</dcterms:created>
  <dcterms:modified xsi:type="dcterms:W3CDTF">2025-06-07T15:09:00Z</dcterms:modified>
  <dc:identifier>DAGpadR8nO8</dc:identifier>
</cp:coreProperties>
</file>